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18"/>
  </p:notesMasterIdLst>
  <p:handoutMasterIdLst>
    <p:handoutMasterId r:id="rId19"/>
  </p:handoutMasterIdLst>
  <p:sldIdLst>
    <p:sldId id="256" r:id="rId2"/>
    <p:sldId id="257" r:id="rId3"/>
    <p:sldId id="273" r:id="rId4"/>
    <p:sldId id="258" r:id="rId5"/>
    <p:sldId id="265" r:id="rId6"/>
    <p:sldId id="269" r:id="rId7"/>
    <p:sldId id="259" r:id="rId8"/>
    <p:sldId id="267" r:id="rId9"/>
    <p:sldId id="271" r:id="rId10"/>
    <p:sldId id="261" r:id="rId11"/>
    <p:sldId id="262" r:id="rId12"/>
    <p:sldId id="263" r:id="rId13"/>
    <p:sldId id="266" r:id="rId14"/>
    <p:sldId id="264" r:id="rId15"/>
    <p:sldId id="268" r:id="rId16"/>
    <p:sldId id="272" r:id="rId17"/>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4" autoAdjust="0"/>
  </p:normalViewPr>
  <p:slideViewPr>
    <p:cSldViewPr snapToGrid="0">
      <p:cViewPr varScale="1">
        <p:scale>
          <a:sx n="108" d="100"/>
          <a:sy n="108" d="100"/>
        </p:scale>
        <p:origin x="654" y="13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1092BF45-D14D-4B44-8C6A-686CD62AD184}" type="datetimeFigureOut">
              <a:rPr lang="en-US" smtClean="0"/>
              <a:t>10/15/2025</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2968D3B4-09FD-4A5A-A45B-1A6D64D01891}" type="slidenum">
              <a:rPr lang="en-US" smtClean="0"/>
              <a:t>‹#›</a:t>
            </a:fld>
            <a:endParaRPr lang="en-US"/>
          </a:p>
        </p:txBody>
      </p:sp>
    </p:spTree>
    <p:extLst>
      <p:ext uri="{BB962C8B-B14F-4D97-AF65-F5344CB8AC3E}">
        <p14:creationId xmlns:p14="http://schemas.microsoft.com/office/powerpoint/2010/main" val="421182794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3292DAC9-F104-4E5F-9972-FE6FFD31C740}" type="datetimeFigureOut">
              <a:rPr lang="en-US" smtClean="0"/>
              <a:t>10/15/2025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4AD591D6-4E97-4D2E-9CAD-852909C8D406}" type="slidenum">
              <a:rPr lang="en-US" smtClean="0"/>
              <a:t>‹#›</a:t>
            </a:fld>
            <a:endParaRPr lang="en-US"/>
          </a:p>
        </p:txBody>
      </p:sp>
    </p:spTree>
    <p:extLst>
      <p:ext uri="{BB962C8B-B14F-4D97-AF65-F5344CB8AC3E}">
        <p14:creationId xmlns:p14="http://schemas.microsoft.com/office/powerpoint/2010/main" val="90773570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get a lot of questions regarding CAUV, from how to apply to what qualifies. Hopefully the following presentation can cover these frequently asked questions. </a:t>
            </a:r>
            <a:endParaRPr lang="en-US" dirty="0"/>
          </a:p>
        </p:txBody>
      </p:sp>
    </p:spTree>
    <p:extLst>
      <p:ext uri="{BB962C8B-B14F-4D97-AF65-F5344CB8AC3E}">
        <p14:creationId xmlns:p14="http://schemas.microsoft.com/office/powerpoint/2010/main" val="2723001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Here</a:t>
            </a:r>
            <a:r>
              <a:rPr lang="en-US" baseline="0" dirty="0" smtClean="0"/>
              <a:t> is a screenshot of what is on both the initial and renewal application that must be filled out according to the use of your land:</a:t>
            </a:r>
            <a:endParaRPr lang="en-US" dirty="0" smtClean="0"/>
          </a:p>
          <a:p>
            <a:pPr marL="171450" indent="-171450">
              <a:buFont typeface="Arial" panose="020B0604020202020204" pitchFamily="34" charset="0"/>
              <a:buChar char="•"/>
            </a:pPr>
            <a:r>
              <a:rPr lang="en-US" dirty="0" smtClean="0"/>
              <a:t>Commercial crops (corn/soybeans/wheat/oats</a:t>
            </a:r>
            <a:r>
              <a:rPr lang="en-US" baseline="0" dirty="0" smtClean="0"/>
              <a:t>)</a:t>
            </a:r>
          </a:p>
          <a:p>
            <a:pPr marL="171450" indent="-171450">
              <a:buFont typeface="Arial" panose="020B0604020202020204" pitchFamily="34" charset="0"/>
              <a:buChar char="•"/>
            </a:pPr>
            <a:r>
              <a:rPr lang="en-US" baseline="0" dirty="0" smtClean="0"/>
              <a:t>Hay- Baled at least twice a year. </a:t>
            </a:r>
          </a:p>
          <a:p>
            <a:pPr marL="171450" indent="-171450">
              <a:buFont typeface="Arial" panose="020B0604020202020204" pitchFamily="34" charset="0"/>
              <a:buChar char="•"/>
            </a:pPr>
            <a:r>
              <a:rPr lang="en-US" baseline="0" dirty="0" smtClean="0"/>
              <a:t>Permanent pasture</a:t>
            </a:r>
          </a:p>
          <a:p>
            <a:pPr marL="171450" indent="-171450">
              <a:buFont typeface="Arial" panose="020B0604020202020204" pitchFamily="34" charset="0"/>
              <a:buChar char="•"/>
            </a:pPr>
            <a:r>
              <a:rPr lang="en-US" baseline="0" dirty="0" smtClean="0"/>
              <a:t>Noncommercial woodland- contiguous to 10 acres of farmed land </a:t>
            </a:r>
          </a:p>
          <a:p>
            <a:pPr marL="171450" indent="-171450">
              <a:buFont typeface="Arial" panose="020B0604020202020204" pitchFamily="34" charset="0"/>
              <a:buChar char="•"/>
            </a:pPr>
            <a:r>
              <a:rPr lang="en-US" baseline="0" dirty="0" smtClean="0"/>
              <a:t>Commercial Timber </a:t>
            </a:r>
          </a:p>
          <a:p>
            <a:pPr marL="171450" indent="-171450">
              <a:buFont typeface="Arial" panose="020B0604020202020204" pitchFamily="34" charset="0"/>
              <a:buChar char="•"/>
            </a:pPr>
            <a:r>
              <a:rPr lang="en-US" baseline="0" dirty="0" smtClean="0"/>
              <a:t>Other crops (nursery stock/vegetables/flowers </a:t>
            </a:r>
          </a:p>
          <a:p>
            <a:pPr marL="171450" indent="-171450">
              <a:buFont typeface="Arial" panose="020B0604020202020204" pitchFamily="34" charset="0"/>
              <a:buChar char="•"/>
            </a:pPr>
            <a:r>
              <a:rPr lang="en-US" baseline="0" dirty="0" err="1" smtClean="0"/>
              <a:t>Homesite</a:t>
            </a:r>
            <a:r>
              <a:rPr lang="en-US" baseline="0" dirty="0" smtClean="0"/>
              <a:t>(s)- minimum 1 acre per house. </a:t>
            </a:r>
          </a:p>
          <a:p>
            <a:pPr marL="171450" indent="-171450">
              <a:buFont typeface="Arial" panose="020B0604020202020204" pitchFamily="34" charset="0"/>
              <a:buChar char="•"/>
            </a:pPr>
            <a:r>
              <a:rPr lang="en-US" baseline="0" dirty="0" smtClean="0"/>
              <a:t>Roads/waste/ponds</a:t>
            </a:r>
          </a:p>
          <a:p>
            <a:pPr marL="171450" indent="-171450">
              <a:buFont typeface="Arial" panose="020B0604020202020204" pitchFamily="34" charset="0"/>
              <a:buChar char="•"/>
            </a:pPr>
            <a:r>
              <a:rPr lang="en-US" baseline="0" dirty="0" smtClean="0"/>
              <a:t>Conservation program ( such as CRP or CREPS) (provide map) </a:t>
            </a:r>
          </a:p>
          <a:p>
            <a:pPr marL="171450" indent="-171450">
              <a:buFont typeface="Arial" panose="020B0604020202020204" pitchFamily="34" charset="0"/>
              <a:buChar char="•"/>
            </a:pPr>
            <a:r>
              <a:rPr lang="en-US" baseline="0" dirty="0" smtClean="0"/>
              <a:t>Conservation practices limited to 25% or less of the total acreage (provide map) </a:t>
            </a:r>
          </a:p>
          <a:p>
            <a:pPr marL="171450" indent="-171450">
              <a:buFont typeface="Arial" panose="020B0604020202020204" pitchFamily="34" charset="0"/>
              <a:buChar char="•"/>
            </a:pPr>
            <a:r>
              <a:rPr lang="en-US" baseline="0" dirty="0" smtClean="0"/>
              <a:t>Other usages (</a:t>
            </a:r>
            <a:r>
              <a:rPr lang="en-US" baseline="0" dirty="0" err="1" smtClean="0"/>
              <a:t>agritourism</a:t>
            </a:r>
            <a:r>
              <a:rPr lang="en-US" baseline="0" dirty="0" smtClean="0"/>
              <a:t>, biofuel production) </a:t>
            </a:r>
          </a:p>
        </p:txBody>
      </p:sp>
    </p:spTree>
    <p:extLst>
      <p:ext uri="{BB962C8B-B14F-4D97-AF65-F5344CB8AC3E}">
        <p14:creationId xmlns:p14="http://schemas.microsoft.com/office/powerpoint/2010/main" val="3106807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For</a:t>
            </a:r>
            <a:r>
              <a:rPr lang="en-US" baseline="0" dirty="0" smtClean="0"/>
              <a:t> noncommercial you will not need a forestry management plan as long as the woodland is contiguous to at least 10 acres of farmed land. </a:t>
            </a:r>
          </a:p>
          <a:p>
            <a:pPr marL="171450" indent="-171450">
              <a:buFont typeface="Arial" panose="020B0604020202020204" pitchFamily="34" charset="0"/>
              <a:buChar char="•"/>
            </a:pPr>
            <a:r>
              <a:rPr lang="en-US" baseline="0" dirty="0" smtClean="0"/>
              <a:t>For commercial timber to qualify on CAUV you will have to have a forestry management plan. If you have one it must be turned in at the same time as your application, if you are in the works of getting a management plan then it must be turned in by the First Monday in August. </a:t>
            </a:r>
          </a:p>
          <a:p>
            <a:pPr marL="171450" indent="-171450">
              <a:buFont typeface="Arial" panose="020B0604020202020204" pitchFamily="34" charset="0"/>
              <a:buChar char="•"/>
            </a:pPr>
            <a:r>
              <a:rPr lang="en-US" baseline="0" dirty="0" smtClean="0"/>
              <a:t>If the woodland is under 10 acres then will be considered noncommercial and have to be contiguous to at least 10 acres of farmed land. </a:t>
            </a:r>
          </a:p>
          <a:p>
            <a:pPr marL="171450" indent="-171450">
              <a:buFont typeface="Arial" panose="020B0604020202020204" pitchFamily="34" charset="0"/>
              <a:buChar char="•"/>
            </a:pPr>
            <a:r>
              <a:rPr lang="en-US" baseline="0" dirty="0" smtClean="0"/>
              <a:t>If both the woodland and the farmed acres are less than 10 acres (</a:t>
            </a:r>
            <a:r>
              <a:rPr lang="en-US" baseline="0" dirty="0" err="1" smtClean="0"/>
              <a:t>seperatly</a:t>
            </a:r>
            <a:r>
              <a:rPr lang="en-US" baseline="0" dirty="0" smtClean="0"/>
              <a:t>) then proof of a $2500 gross annual income must be shown of the farmed land. </a:t>
            </a:r>
            <a:endParaRPr lang="en-US" dirty="0"/>
          </a:p>
        </p:txBody>
      </p:sp>
    </p:spTree>
    <p:extLst>
      <p:ext uri="{BB962C8B-B14F-4D97-AF65-F5344CB8AC3E}">
        <p14:creationId xmlns:p14="http://schemas.microsoft.com/office/powerpoint/2010/main" val="4217922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If you do have</a:t>
            </a:r>
            <a:r>
              <a:rPr lang="en-US" baseline="0" dirty="0" smtClean="0"/>
              <a:t> a well pad on your property you will still qualify, you will put this under “Other use e.g. </a:t>
            </a:r>
            <a:r>
              <a:rPr lang="en-US" baseline="0" dirty="0" err="1" smtClean="0"/>
              <a:t>agritourism</a:t>
            </a:r>
            <a:r>
              <a:rPr lang="en-US" baseline="0" dirty="0" smtClean="0"/>
              <a:t>, biofuel production” </a:t>
            </a:r>
          </a:p>
          <a:p>
            <a:pPr marL="171450" indent="-171450">
              <a:buFont typeface="Arial" panose="020B0604020202020204" pitchFamily="34" charset="0"/>
              <a:buChar char="•"/>
            </a:pPr>
            <a:r>
              <a:rPr lang="en-US" baseline="0" dirty="0" smtClean="0"/>
              <a:t>This must be contiguous to at least 10 acres of farmed land. </a:t>
            </a:r>
            <a:endParaRPr lang="en-US" dirty="0"/>
          </a:p>
        </p:txBody>
      </p:sp>
    </p:spTree>
    <p:extLst>
      <p:ext uri="{BB962C8B-B14F-4D97-AF65-F5344CB8AC3E}">
        <p14:creationId xmlns:p14="http://schemas.microsoft.com/office/powerpoint/2010/main" val="3754965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You will still qualify!</a:t>
            </a:r>
            <a:r>
              <a:rPr lang="en-US" baseline="0" dirty="0" smtClean="0"/>
              <a:t> A greenhouse is considered “Other crop (nursery stock/vegetables/flowers)” </a:t>
            </a:r>
          </a:p>
          <a:p>
            <a:pPr marL="171450" indent="-171450">
              <a:buFont typeface="Arial" panose="020B0604020202020204" pitchFamily="34" charset="0"/>
              <a:buChar char="•"/>
            </a:pPr>
            <a:r>
              <a:rPr lang="en-US" baseline="0" dirty="0" smtClean="0"/>
              <a:t>With a greenhouse you may have to show a gross annual income of $2,500 or have farmed land on the same property as well. </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012042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If</a:t>
            </a:r>
            <a:r>
              <a:rPr lang="en-US" baseline="0" dirty="0" smtClean="0"/>
              <a:t> you do sell your land, you and the buyer will have to work together and discuss what may happen. </a:t>
            </a:r>
          </a:p>
          <a:p>
            <a:pPr marL="171450" indent="-171450">
              <a:buFont typeface="Arial" panose="020B0604020202020204" pitchFamily="34" charset="0"/>
              <a:buChar char="•"/>
            </a:pPr>
            <a:r>
              <a:rPr lang="en-US" baseline="0" dirty="0" smtClean="0"/>
              <a:t>If the buyer is going to keep farming the land or use the woodland as commercial timber and plans to get a forestry management plan then they will apply as an “Initial applicant” for CAUV. </a:t>
            </a:r>
          </a:p>
          <a:p>
            <a:pPr marL="171450" indent="-171450">
              <a:buFont typeface="Arial" panose="020B0604020202020204" pitchFamily="34" charset="0"/>
              <a:buChar char="•"/>
            </a:pPr>
            <a:r>
              <a:rPr lang="en-US" baseline="0" dirty="0" smtClean="0"/>
              <a:t>If the buyer does not want to stay on CAUV you an the buyer will have to discuss an arrangement between you and the buyer! </a:t>
            </a:r>
          </a:p>
        </p:txBody>
      </p:sp>
    </p:spTree>
    <p:extLst>
      <p:ext uri="{BB962C8B-B14F-4D97-AF65-F5344CB8AC3E}">
        <p14:creationId xmlns:p14="http://schemas.microsoft.com/office/powerpoint/2010/main" val="631359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Having</a:t>
            </a:r>
            <a:r>
              <a:rPr lang="en-US" baseline="0" dirty="0" smtClean="0"/>
              <a:t> a map is not necessary but will help.</a:t>
            </a:r>
          </a:p>
          <a:p>
            <a:pPr marL="171450" indent="-171450">
              <a:buFont typeface="Arial" panose="020B0604020202020204" pitchFamily="34" charset="0"/>
              <a:buChar char="•"/>
            </a:pPr>
            <a:r>
              <a:rPr lang="en-US" baseline="0" dirty="0" smtClean="0"/>
              <a:t>If you contact the Jefferson Soil and Water office we can help you get a map of your property! If you do not have a map prior to filling out an application as a first applicant, that will be fine we can get the map for you! </a:t>
            </a:r>
          </a:p>
          <a:p>
            <a:pPr marL="171450" indent="-171450">
              <a:buFont typeface="Arial" panose="020B0604020202020204" pitchFamily="34" charset="0"/>
              <a:buChar char="•"/>
            </a:pPr>
            <a:r>
              <a:rPr lang="en-US" baseline="0" dirty="0" smtClean="0"/>
              <a:t>If you have a map for a conservation program or conservation practice it will not be necessary to have another map. </a:t>
            </a:r>
            <a:endParaRPr lang="en-US" dirty="0"/>
          </a:p>
        </p:txBody>
      </p:sp>
    </p:spTree>
    <p:extLst>
      <p:ext uri="{BB962C8B-B14F-4D97-AF65-F5344CB8AC3E}">
        <p14:creationId xmlns:p14="http://schemas.microsoft.com/office/powerpoint/2010/main" val="3010751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further</a:t>
            </a:r>
            <a:r>
              <a:rPr lang="en-US" baseline="0" dirty="0" smtClean="0"/>
              <a:t> questions you can reach out to us at the following ways: </a:t>
            </a:r>
            <a:br>
              <a:rPr lang="en-US" baseline="0" dirty="0" smtClean="0"/>
            </a:br>
            <a:r>
              <a:rPr lang="en-US" baseline="0" dirty="0" smtClean="0"/>
              <a:t>Jefferson Soil and Water (Kirsten Zwick at 740-264-9790 </a:t>
            </a:r>
          </a:p>
          <a:p>
            <a:r>
              <a:rPr lang="en-US" baseline="0" dirty="0" smtClean="0"/>
              <a:t>OR </a:t>
            </a:r>
            <a:br>
              <a:rPr lang="en-US" baseline="0" dirty="0" smtClean="0"/>
            </a:br>
            <a:r>
              <a:rPr lang="en-US" baseline="0" dirty="0" smtClean="0"/>
              <a:t>Auditors Office at 740-283-8518</a:t>
            </a:r>
            <a:endParaRPr lang="en-US" dirty="0"/>
          </a:p>
        </p:txBody>
      </p:sp>
    </p:spTree>
    <p:extLst>
      <p:ext uri="{BB962C8B-B14F-4D97-AF65-F5344CB8AC3E}">
        <p14:creationId xmlns:p14="http://schemas.microsoft.com/office/powerpoint/2010/main" val="937556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CAUV is the</a:t>
            </a:r>
            <a:r>
              <a:rPr lang="en-US" baseline="0" dirty="0" smtClean="0"/>
              <a:t> agricultural land that is devoted to agricultural usage. CAUV is valued based on the value of agriculture rather than the full market value. Landowners in CAUV will see a reduced amount on their taxes each year that they are on the program. </a:t>
            </a:r>
            <a:endParaRPr lang="en-US" dirty="0"/>
          </a:p>
        </p:txBody>
      </p:sp>
    </p:spTree>
    <p:extLst>
      <p:ext uri="{BB962C8B-B14F-4D97-AF65-F5344CB8AC3E}">
        <p14:creationId xmlns:p14="http://schemas.microsoft.com/office/powerpoint/2010/main" val="953763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CAUV is an incentive program</a:t>
            </a:r>
            <a:r>
              <a:rPr lang="en-US" baseline="0" dirty="0" smtClean="0"/>
              <a:t> designed to give farmers the opportunity to retain their acreage and re-invest in their land, done through a tax reduction based on what is set through the state. </a:t>
            </a:r>
          </a:p>
          <a:p>
            <a:pPr marL="171450" indent="-171450">
              <a:buFont typeface="Arial" panose="020B0604020202020204" pitchFamily="34" charset="0"/>
              <a:buChar char="•"/>
            </a:pPr>
            <a:r>
              <a:rPr lang="en-US" baseline="0" dirty="0" smtClean="0"/>
              <a:t>By saving the farmer or woodland producer money this will allow them to put the money they are saving to enhance their farm or woodlot or for programs such as EQUIP. </a:t>
            </a:r>
            <a:endParaRPr lang="en-US" dirty="0"/>
          </a:p>
        </p:txBody>
      </p:sp>
    </p:spTree>
    <p:extLst>
      <p:ext uri="{BB962C8B-B14F-4D97-AF65-F5344CB8AC3E}">
        <p14:creationId xmlns:p14="http://schemas.microsoft.com/office/powerpoint/2010/main" val="14172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If</a:t>
            </a:r>
            <a:r>
              <a:rPr lang="en-US" baseline="0" dirty="0" smtClean="0"/>
              <a:t> your land is devoted to agricultural use, woodland production, or in a federal program you will automatically qualify. </a:t>
            </a:r>
          </a:p>
          <a:p>
            <a:pPr marL="171450" indent="-171450">
              <a:buFont typeface="Arial" panose="020B0604020202020204" pitchFamily="34" charset="0"/>
              <a:buChar char="•"/>
            </a:pPr>
            <a:r>
              <a:rPr lang="en-US" baseline="0" dirty="0" smtClean="0"/>
              <a:t>If the land is less than 10 acres it will still qualify, but you will have to show proof of a $2,500 gross annual income of that land for the prior 3 years before first applying. </a:t>
            </a:r>
          </a:p>
          <a:p>
            <a:pPr marL="171450" indent="-171450">
              <a:buFont typeface="Arial" panose="020B0604020202020204" pitchFamily="34" charset="0"/>
              <a:buChar char="•"/>
            </a:pPr>
            <a:r>
              <a:rPr lang="en-US" baseline="0" dirty="0" smtClean="0"/>
              <a:t>If you have just bought the land before the application period and HAVE plans of turning it into a farm or woodland production you can still apply and be accepted on that year, but the following year when renewing the application you must be using the land for agricultural use or woodland production. </a:t>
            </a:r>
            <a:endParaRPr lang="en-US" dirty="0"/>
          </a:p>
        </p:txBody>
      </p:sp>
    </p:spTree>
    <p:extLst>
      <p:ext uri="{BB962C8B-B14F-4D97-AF65-F5344CB8AC3E}">
        <p14:creationId xmlns:p14="http://schemas.microsoft.com/office/powerpoint/2010/main" val="3571351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You will still automatically qualify if</a:t>
            </a:r>
            <a:r>
              <a:rPr lang="en-US" baseline="0" dirty="0" smtClean="0"/>
              <a:t> you are in a Federal Land Retirement or a Conservation program. </a:t>
            </a:r>
          </a:p>
          <a:p>
            <a:pPr marL="171450" indent="-171450">
              <a:buFont typeface="Arial" panose="020B0604020202020204" pitchFamily="34" charset="0"/>
              <a:buChar char="•"/>
            </a:pPr>
            <a:r>
              <a:rPr lang="en-US" baseline="0" dirty="0" smtClean="0"/>
              <a:t>You will also qualify if you have conservation practices that you follow on your land. To be eligible for that it must be 25% or less of the total acreage. This could be grass water ways, filter strips, or wetlands. </a:t>
            </a:r>
          </a:p>
          <a:p>
            <a:pPr marL="171450" indent="-171450">
              <a:buFont typeface="Arial" panose="020B0604020202020204" pitchFamily="34" charset="0"/>
              <a:buChar char="•"/>
            </a:pPr>
            <a:r>
              <a:rPr lang="en-US" baseline="0" dirty="0" smtClean="0"/>
              <a:t>Maps must be shown for both a conservation program and conservation practices. </a:t>
            </a:r>
          </a:p>
        </p:txBody>
      </p:sp>
    </p:spTree>
    <p:extLst>
      <p:ext uri="{BB962C8B-B14F-4D97-AF65-F5344CB8AC3E}">
        <p14:creationId xmlns:p14="http://schemas.microsoft.com/office/powerpoint/2010/main" val="3605615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WHAT</a:t>
            </a:r>
            <a:r>
              <a:rPr lang="en-US" baseline="0" dirty="0" smtClean="0"/>
              <a:t> IF MY LAND IS FARMED BY SOMEONE ELSE OTHER THAN ME? </a:t>
            </a:r>
            <a:endParaRPr lang="en-US" dirty="0" smtClean="0"/>
          </a:p>
          <a:p>
            <a:pPr marL="171450" indent="-171450">
              <a:buFont typeface="Arial" panose="020B0604020202020204" pitchFamily="34" charset="0"/>
              <a:buChar char="•"/>
            </a:pPr>
            <a:r>
              <a:rPr lang="en-US" dirty="0" smtClean="0"/>
              <a:t>That</a:t>
            </a:r>
            <a:r>
              <a:rPr lang="en-US" baseline="0" dirty="0" smtClean="0"/>
              <a:t> is still fine! As long as the property is still being used for agricultural use, anyone can farm the land. </a:t>
            </a:r>
          </a:p>
          <a:p>
            <a:pPr marL="171450" indent="-171450">
              <a:buFont typeface="Arial" panose="020B0604020202020204" pitchFamily="34" charset="0"/>
              <a:buChar char="•"/>
            </a:pPr>
            <a:r>
              <a:rPr lang="en-US" baseline="0" dirty="0" smtClean="0"/>
              <a:t>On the application it will ask if someone other than the owner farms the land, if no you will mark no, if yes you will mark yes and provide contact information of that individual. </a:t>
            </a:r>
            <a:endParaRPr lang="en-US" dirty="0"/>
          </a:p>
        </p:txBody>
      </p:sp>
    </p:spTree>
    <p:extLst>
      <p:ext uri="{BB962C8B-B14F-4D97-AF65-F5344CB8AC3E}">
        <p14:creationId xmlns:p14="http://schemas.microsoft.com/office/powerpoint/2010/main" val="776533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You can apply after the 1</a:t>
            </a:r>
            <a:r>
              <a:rPr lang="en-US" baseline="30000" dirty="0" smtClean="0"/>
              <a:t>st</a:t>
            </a:r>
            <a:r>
              <a:rPr lang="en-US" baseline="0" dirty="0" smtClean="0"/>
              <a:t> of January until the first Monday in March. This is a set date made by the state and will not be changed. </a:t>
            </a:r>
          </a:p>
          <a:p>
            <a:pPr marL="171450" indent="-171450">
              <a:buFont typeface="Arial" panose="020B0604020202020204" pitchFamily="34" charset="0"/>
              <a:buChar char="•"/>
            </a:pPr>
            <a:r>
              <a:rPr lang="en-US" baseline="0" dirty="0" smtClean="0"/>
              <a:t>There is a $25 filling fee when first applying, but once you start your renewal applications after that first year you will have no filling fee. </a:t>
            </a:r>
          </a:p>
          <a:p>
            <a:pPr marL="171450" indent="-171450">
              <a:buFont typeface="Arial" panose="020B0604020202020204" pitchFamily="34" charset="0"/>
              <a:buChar char="•"/>
            </a:pPr>
            <a:r>
              <a:rPr lang="en-US" baseline="0" dirty="0" smtClean="0"/>
              <a:t>All applications must be turned in by the first Monday in March to be accepted or to stay on the CAUV program. </a:t>
            </a:r>
            <a:endParaRPr lang="en-US" dirty="0"/>
          </a:p>
        </p:txBody>
      </p:sp>
    </p:spTree>
    <p:extLst>
      <p:ext uri="{BB962C8B-B14F-4D97-AF65-F5344CB8AC3E}">
        <p14:creationId xmlns:p14="http://schemas.microsoft.com/office/powerpoint/2010/main" val="3525401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For</a:t>
            </a:r>
            <a:r>
              <a:rPr lang="en-US" baseline="0" dirty="0" smtClean="0"/>
              <a:t> first time applicants you can contact the Jefferson Soil and Water Conservation District to help you with the applications, please call before hand to make sure that I am in the office to help assist you with the application.</a:t>
            </a:r>
          </a:p>
          <a:p>
            <a:pPr marL="171450" indent="-171450">
              <a:buFont typeface="Arial" panose="020B0604020202020204" pitchFamily="34" charset="0"/>
              <a:buChar char="•"/>
            </a:pPr>
            <a:r>
              <a:rPr lang="en-US" baseline="0" dirty="0" smtClean="0"/>
              <a:t>If you are a renewal applicant, you will receive a renewal form in the mail from the Auditor’s office, if you have any questions on your renewal applications please contact the Auditor’s office for those needs. You will need to apply each year! Each year that you are on it, this will help and benefit you! </a:t>
            </a:r>
          </a:p>
          <a:p>
            <a:pPr marL="171450" indent="-171450">
              <a:buFont typeface="Arial" panose="020B0604020202020204" pitchFamily="34" charset="0"/>
              <a:buChar char="•"/>
            </a:pPr>
            <a:r>
              <a:rPr lang="en-US" baseline="0" dirty="0" smtClean="0"/>
              <a:t>First time applicants cannot make it to the office to receive the application? That is fine the “Initial applications” are available online through the Ohio Taxation Department! You can also call the Jefferson Soil and Water office and we can make arrangements to get the application to you. </a:t>
            </a:r>
            <a:endParaRPr lang="en-US" dirty="0"/>
          </a:p>
        </p:txBody>
      </p:sp>
    </p:spTree>
    <p:extLst>
      <p:ext uri="{BB962C8B-B14F-4D97-AF65-F5344CB8AC3E}">
        <p14:creationId xmlns:p14="http://schemas.microsoft.com/office/powerpoint/2010/main" val="833597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reductions are dependent</a:t>
            </a:r>
            <a:r>
              <a:rPr lang="en-US" baseline="0" dirty="0" smtClean="0"/>
              <a:t> on the CAUV value which is placed upon the land. Some factors of that could indicate this are the soil types, soil regions, and potential use of land. Agriculture Commodity prices also add into the CAUV value. Tax value is set at 35% of the CAUV value. The CAUV value is readjusted on a three year cycle </a:t>
            </a:r>
            <a:r>
              <a:rPr lang="en-US" sz="1200" kern="1200" dirty="0" smtClean="0">
                <a:solidFill>
                  <a:schemeClr val="tx1"/>
                </a:solidFill>
                <a:effectLst/>
                <a:latin typeface="+mn-lt"/>
                <a:ea typeface="+mn-ea"/>
                <a:cs typeface="+mn-cs"/>
              </a:rPr>
              <a:t>by the State Tax Commissioner to account for changing agricultural production costs and commodity.</a:t>
            </a:r>
            <a:endParaRPr lang="en-US" baseline="0" dirty="0" smtClean="0"/>
          </a:p>
          <a:p>
            <a:pPr marL="171450" indent="-171450">
              <a:buFont typeface="Arial" panose="020B0604020202020204" pitchFamily="34" charset="0"/>
              <a:buChar char="•"/>
            </a:pPr>
            <a:r>
              <a:rPr lang="en-US" baseline="0" dirty="0" smtClean="0"/>
              <a:t>This is set by the state and will vary accordingly to your land. </a:t>
            </a:r>
            <a:endParaRPr lang="en-US" dirty="0"/>
          </a:p>
        </p:txBody>
      </p:sp>
    </p:spTree>
    <p:extLst>
      <p:ext uri="{BB962C8B-B14F-4D97-AF65-F5344CB8AC3E}">
        <p14:creationId xmlns:p14="http://schemas.microsoft.com/office/powerpoint/2010/main" val="15639066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D37EA79-EE15-4599-999A-4544416126B6}" type="datetime1">
              <a:rPr lang="en-US" smtClean="0"/>
              <a:t>10/15/2025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EBF6A73-5F1A-4E21-AE97-577A817F3491}" type="datetime1">
              <a:rPr lang="en-US" smtClean="0"/>
              <a:t>10/15/2025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573AC51-6164-4901-AE71-D4665E861577}" type="datetime1">
              <a:rPr lang="en-US" smtClean="0"/>
              <a:t>10/15/2025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6D080B8-7E8F-4E13-ABF8-AC1218D3F482}" type="datetime1">
              <a:rPr lang="en-US" smtClean="0"/>
              <a:t>10/15/2025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52FE8B0-86BC-4595-AAF5-8CBBA8B1AEE3}" type="datetime1">
              <a:rPr lang="en-US" smtClean="0"/>
              <a:t>10/15/2025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F12AED6-EA35-4CAA-8D94-CDF5A94EAB76}" type="datetime1">
              <a:rPr lang="en-US" smtClean="0"/>
              <a:t>10/15/2025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EA3F6FA-E346-467C-B827-5328C9123A32}" type="datetime1">
              <a:rPr lang="en-US" smtClean="0"/>
              <a:t>10/15/2025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1DD922-C213-4095-8757-AEA6C170AAD2}" type="datetime1">
              <a:rPr lang="en-US" smtClean="0"/>
              <a:t>10/15/2025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81737D0-700B-4CA1-ADA4-E51FD78E07ED}" type="datetime1">
              <a:rPr lang="en-US" smtClean="0"/>
              <a:t>10/15/2025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08C958-6545-4AA1-9F6C-E29631E4A8FF}" type="datetime1">
              <a:rPr lang="en-US" smtClean="0"/>
              <a:t>10/15/2025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DC191E2-B372-45C8-A26C-73A1834D5467}" type="datetime1">
              <a:rPr lang="en-US" smtClean="0"/>
              <a:t>10/15/2025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AEDC5E1-789E-460C-8503-E7E3579FDD56}" type="datetime1">
              <a:rPr lang="en-US" smtClean="0"/>
              <a:t>10/15/2025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FD82E3-5497-45C5-8903-041C0A29B631}" type="datetime1">
              <a:rPr lang="en-US" smtClean="0"/>
              <a:t>10/15/2025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DB1A7E9-EE04-4C7F-8C86-78B382EAB023}" type="datetime1">
              <a:rPr lang="en-US" smtClean="0"/>
              <a:t>10/15/2025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76F577-3B8B-4D2A-909E-06E92B204A91}" type="datetime1">
              <a:rPr lang="en-US" smtClean="0"/>
              <a:t>10/15/2025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C510AC3-4205-406A-9AAA-D94CCD56D002}" type="datetime1">
              <a:rPr lang="en-US" smtClean="0"/>
              <a:t>10/15/2025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F50EF3B-64DF-4CF4-83C0-364C604F95FA}" type="datetime1">
              <a:rPr lang="en-US" smtClean="0"/>
              <a:t>10/15/2025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31BBEC4-F1FE-4B71-9AAC-B73067B3CEF4}" type="datetime1">
              <a:rPr lang="en-US" smtClean="0"/>
              <a:t>10/15/2025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CAUV </a:t>
            </a:r>
            <a:endParaRPr lang="en-US" dirty="0"/>
          </a:p>
        </p:txBody>
      </p:sp>
      <p:sp>
        <p:nvSpPr>
          <p:cNvPr id="3" name="Subtitle 2"/>
          <p:cNvSpPr>
            <a:spLocks noGrp="1"/>
          </p:cNvSpPr>
          <p:nvPr>
            <p:ph type="subTitle" idx="1"/>
          </p:nvPr>
        </p:nvSpPr>
        <p:spPr/>
        <p:txBody>
          <a:bodyPr>
            <a:normAutofit lnSpcReduction="10000"/>
          </a:bodyPr>
          <a:lstStyle/>
          <a:p>
            <a:r>
              <a:rPr lang="en-US" dirty="0" smtClean="0"/>
              <a:t>Jefferson County Auditor’s Office </a:t>
            </a:r>
          </a:p>
          <a:p>
            <a:r>
              <a:rPr lang="en-US" dirty="0" smtClean="0"/>
              <a:t>&amp; </a:t>
            </a:r>
          </a:p>
          <a:p>
            <a:r>
              <a:rPr lang="en-US" dirty="0" smtClean="0"/>
              <a:t>Jefferson Soil and Water Conservation District </a:t>
            </a:r>
            <a:endParaRPr lang="en-US" dirty="0"/>
          </a:p>
        </p:txBody>
      </p:sp>
      <p:pic>
        <p:nvPicPr>
          <p:cNvPr id="4" name="Picture 3"/>
          <p:cNvPicPr>
            <a:picLocks noChangeAspect="1"/>
          </p:cNvPicPr>
          <p:nvPr/>
        </p:nvPicPr>
        <p:blipFill>
          <a:blip r:embed="rId3"/>
          <a:stretch>
            <a:fillRect/>
          </a:stretch>
        </p:blipFill>
        <p:spPr>
          <a:xfrm>
            <a:off x="2879493" y="1957909"/>
            <a:ext cx="1542877" cy="1542877"/>
          </a:xfrm>
          <a:prstGeom prst="rect">
            <a:avLst/>
          </a:prstGeom>
        </p:spPr>
      </p:pic>
      <p:pic>
        <p:nvPicPr>
          <p:cNvPr id="5" name="Picture 4"/>
          <p:cNvPicPr>
            <a:picLocks noChangeAspect="1"/>
          </p:cNvPicPr>
          <p:nvPr/>
        </p:nvPicPr>
        <p:blipFill>
          <a:blip r:embed="rId4"/>
          <a:stretch>
            <a:fillRect/>
          </a:stretch>
        </p:blipFill>
        <p:spPr>
          <a:xfrm>
            <a:off x="7908952" y="1957909"/>
            <a:ext cx="1542877" cy="1542877"/>
          </a:xfrm>
          <a:prstGeom prst="rect">
            <a:avLst/>
          </a:prstGeom>
        </p:spPr>
      </p:pic>
    </p:spTree>
    <p:extLst>
      <p:ext uri="{BB962C8B-B14F-4D97-AF65-F5344CB8AC3E}">
        <p14:creationId xmlns:p14="http://schemas.microsoft.com/office/powerpoint/2010/main" val="13767620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2062" y="1193185"/>
            <a:ext cx="7449278" cy="777658"/>
          </a:xfrm>
        </p:spPr>
        <p:txBody>
          <a:bodyPr>
            <a:normAutofit/>
          </a:bodyPr>
          <a:lstStyle/>
          <a:p>
            <a:r>
              <a:rPr lang="en-US" sz="3600" b="1" dirty="0" smtClean="0">
                <a:latin typeface="Arial Narrow" panose="020B0606020202030204" pitchFamily="34" charset="0"/>
              </a:rPr>
              <a:t>What land use  qualifies to be on CAUV? </a:t>
            </a:r>
            <a:endParaRPr lang="en-US" sz="3600" b="1" dirty="0">
              <a:latin typeface="Arial Narrow" panose="020B0606020202030204" pitchFamily="34" charset="0"/>
            </a:endParaRPr>
          </a:p>
        </p:txBody>
      </p:sp>
      <p:sp>
        <p:nvSpPr>
          <p:cNvPr id="3" name="Content Placeholder 2"/>
          <p:cNvSpPr>
            <a:spLocks noGrp="1"/>
          </p:cNvSpPr>
          <p:nvPr>
            <p:ph type="body" sz="half" idx="2"/>
          </p:nvPr>
        </p:nvSpPr>
        <p:spPr>
          <a:xfrm>
            <a:off x="1045376" y="2864765"/>
            <a:ext cx="3951828" cy="2912581"/>
          </a:xfrm>
        </p:spPr>
        <p:txBody>
          <a:bodyPr>
            <a:noAutofit/>
          </a:bodyPr>
          <a:lstStyle/>
          <a:p>
            <a:pPr marL="0" indent="0">
              <a:buNone/>
            </a:pPr>
            <a:endParaRPr lang="en-US" sz="1200" dirty="0" smtClean="0"/>
          </a:p>
          <a:p>
            <a:endParaRPr lang="en-US" sz="1200" dirty="0" smtClean="0"/>
          </a:p>
          <a:p>
            <a:endParaRPr lang="en-US" sz="1200" dirty="0" smtClean="0"/>
          </a:p>
        </p:txBody>
      </p:sp>
      <p:pic>
        <p:nvPicPr>
          <p:cNvPr id="4" name="Picture 3"/>
          <p:cNvPicPr>
            <a:picLocks noChangeAspect="1"/>
          </p:cNvPicPr>
          <p:nvPr/>
        </p:nvPicPr>
        <p:blipFill>
          <a:blip r:embed="rId3"/>
          <a:stretch>
            <a:fillRect/>
          </a:stretch>
        </p:blipFill>
        <p:spPr>
          <a:xfrm>
            <a:off x="2579762" y="3018275"/>
            <a:ext cx="7295757" cy="2879763"/>
          </a:xfrm>
          <a:prstGeom prst="rect">
            <a:avLst/>
          </a:prstGeom>
        </p:spPr>
      </p:pic>
    </p:spTree>
    <p:extLst>
      <p:ext uri="{BB962C8B-B14F-4D97-AF65-F5344CB8AC3E}">
        <p14:creationId xmlns:p14="http://schemas.microsoft.com/office/powerpoint/2010/main" val="16394474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0708" y="1135687"/>
            <a:ext cx="6241816" cy="1371600"/>
          </a:xfrm>
        </p:spPr>
        <p:txBody>
          <a:bodyPr>
            <a:normAutofit/>
          </a:bodyPr>
          <a:lstStyle/>
          <a:p>
            <a:r>
              <a:rPr lang="en-US" sz="4000" b="1" dirty="0" smtClean="0">
                <a:latin typeface="Arial Narrow" panose="020B0606020202030204" pitchFamily="34" charset="0"/>
              </a:rPr>
              <a:t>For woodland do I need a forestry management plan? </a:t>
            </a:r>
            <a:endParaRPr lang="en-US" sz="4000" b="1" dirty="0">
              <a:latin typeface="Arial Narrow" panose="020B0606020202030204" pitchFamily="34" charset="0"/>
            </a:endParaRPr>
          </a:p>
        </p:txBody>
      </p:sp>
      <p:pic>
        <p:nvPicPr>
          <p:cNvPr id="6" name="Picture Placeholder 5"/>
          <p:cNvPicPr>
            <a:picLocks noGrp="1" noChangeAspect="1"/>
          </p:cNvPicPr>
          <p:nvPr>
            <p:ph type="pic" idx="1"/>
          </p:nvPr>
        </p:nvPicPr>
        <p:blipFill>
          <a:blip r:embed="rId3"/>
          <a:srcRect l="14042" r="14042"/>
          <a:stretch>
            <a:fillRect/>
          </a:stretch>
        </p:blipFill>
        <p:spPr>
          <a:prstGeom prst="rect">
            <a:avLst/>
          </a:prstGeom>
        </p:spPr>
      </p:pic>
      <p:sp>
        <p:nvSpPr>
          <p:cNvPr id="3" name="Content Placeholder 2"/>
          <p:cNvSpPr>
            <a:spLocks noGrp="1"/>
          </p:cNvSpPr>
          <p:nvPr>
            <p:ph type="body" sz="half" idx="2"/>
          </p:nvPr>
        </p:nvSpPr>
        <p:spPr>
          <a:xfrm>
            <a:off x="1287086" y="2939547"/>
            <a:ext cx="6241816" cy="2458075"/>
          </a:xfrm>
        </p:spPr>
        <p:txBody>
          <a:bodyPr>
            <a:noAutofit/>
          </a:bodyPr>
          <a:lstStyle/>
          <a:p>
            <a:pPr marL="285750" indent="-285750">
              <a:buFont typeface="Arial" panose="020B0604020202020204" pitchFamily="34" charset="0"/>
              <a:buChar char="•"/>
            </a:pPr>
            <a:r>
              <a:rPr lang="en-US" sz="2000" dirty="0" smtClean="0">
                <a:latin typeface="Arial Narrow" panose="020B0606020202030204" pitchFamily="34" charset="0"/>
              </a:rPr>
              <a:t>For noncommercial you do not, as long as it is contiguous to at least 10 acres of farmed land. </a:t>
            </a:r>
          </a:p>
          <a:p>
            <a:pPr marL="285750" indent="-285750">
              <a:buFont typeface="Arial" panose="020B0604020202020204" pitchFamily="34" charset="0"/>
              <a:buChar char="•"/>
            </a:pPr>
            <a:r>
              <a:rPr lang="en-US" sz="2000" dirty="0" smtClean="0">
                <a:latin typeface="Arial Narrow" panose="020B0606020202030204" pitchFamily="34" charset="0"/>
              </a:rPr>
              <a:t>If only</a:t>
            </a:r>
            <a:r>
              <a:rPr lang="en-US" sz="2000" dirty="0" smtClean="0">
                <a:latin typeface="Arial Narrow" panose="020B0606020202030204" pitchFamily="34" charset="0"/>
              </a:rPr>
              <a:t> </a:t>
            </a:r>
            <a:r>
              <a:rPr lang="en-US" sz="2000" dirty="0" smtClean="0">
                <a:latin typeface="Arial Narrow" panose="020B0606020202030204" pitchFamily="34" charset="0"/>
              </a:rPr>
              <a:t>Commercial Timber you </a:t>
            </a:r>
            <a:r>
              <a:rPr lang="en-US" sz="2000" dirty="0" smtClean="0">
                <a:latin typeface="Arial Narrow" panose="020B0606020202030204" pitchFamily="34" charset="0"/>
              </a:rPr>
              <a:t>will </a:t>
            </a:r>
            <a:r>
              <a:rPr lang="en-US" sz="2000" dirty="0" smtClean="0">
                <a:latin typeface="Arial Narrow" panose="020B0606020202030204" pitchFamily="34" charset="0"/>
              </a:rPr>
              <a:t>need a management plan to qualify for CAUV</a:t>
            </a:r>
            <a:r>
              <a:rPr lang="en-US" sz="2000" dirty="0" smtClean="0">
                <a:latin typeface="Arial Narrow" panose="020B0606020202030204" pitchFamily="34" charset="0"/>
              </a:rPr>
              <a:t>. Please ask if you need phone numbers of a certified forester, we can provide you with all of them in the state. </a:t>
            </a:r>
            <a:endParaRPr lang="en-US" sz="2000" dirty="0">
              <a:latin typeface="Arial Narrow" panose="020B0606020202030204" pitchFamily="34" charset="0"/>
            </a:endParaRPr>
          </a:p>
        </p:txBody>
      </p:sp>
    </p:spTree>
    <p:extLst>
      <p:ext uri="{BB962C8B-B14F-4D97-AF65-F5344CB8AC3E}">
        <p14:creationId xmlns:p14="http://schemas.microsoft.com/office/powerpoint/2010/main" val="7198063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2272" y="1979720"/>
            <a:ext cx="6241816" cy="683581"/>
          </a:xfrm>
        </p:spPr>
        <p:txBody>
          <a:bodyPr>
            <a:normAutofit fontScale="90000"/>
          </a:bodyPr>
          <a:lstStyle/>
          <a:p>
            <a:r>
              <a:rPr lang="en-US" sz="3600" dirty="0" smtClean="0">
                <a:latin typeface="Arial Narrow" panose="020B0606020202030204" pitchFamily="34" charset="0"/>
              </a:rPr>
              <a:t>What if Oil &amp; Gas is being produced on my property? </a:t>
            </a:r>
            <a:r>
              <a:rPr lang="en-US" sz="3600" dirty="0" smtClean="0"/>
              <a:t/>
            </a:r>
            <a:br>
              <a:rPr lang="en-US" sz="3600" dirty="0" smtClean="0"/>
            </a:br>
            <a:endParaRPr lang="en-US" sz="3600" dirty="0"/>
          </a:p>
        </p:txBody>
      </p:sp>
      <p:sp>
        <p:nvSpPr>
          <p:cNvPr id="3" name="Content Placeholder 2"/>
          <p:cNvSpPr>
            <a:spLocks noGrp="1"/>
          </p:cNvSpPr>
          <p:nvPr>
            <p:ph type="body" sz="half" idx="2"/>
          </p:nvPr>
        </p:nvSpPr>
        <p:spPr>
          <a:xfrm>
            <a:off x="1212272" y="2767160"/>
            <a:ext cx="6241816" cy="1828800"/>
          </a:xfrm>
        </p:spPr>
        <p:txBody>
          <a:bodyPr>
            <a:normAutofit/>
          </a:bodyPr>
          <a:lstStyle/>
          <a:p>
            <a:pPr marL="342900" indent="-342900">
              <a:buFont typeface="Arial" panose="020B0604020202020204" pitchFamily="34" charset="0"/>
              <a:buChar char="•"/>
            </a:pPr>
            <a:r>
              <a:rPr lang="en-US" sz="2400" dirty="0" smtClean="0">
                <a:latin typeface="Arial Narrow" panose="020B0606020202030204" pitchFamily="34" charset="0"/>
              </a:rPr>
              <a:t>Yes, a well pad can qualify. This will be under “Other use e.g. agritourism, biofuel production.</a:t>
            </a:r>
            <a:endParaRPr lang="en-US" sz="2400" b="1" dirty="0" smtClean="0">
              <a:latin typeface="Arial Narrow" panose="020B0606020202030204" pitchFamily="34" charset="0"/>
            </a:endParaRPr>
          </a:p>
          <a:p>
            <a:pPr marL="342900" indent="-342900">
              <a:buFont typeface="Arial" panose="020B0604020202020204" pitchFamily="34" charset="0"/>
              <a:buChar char="•"/>
            </a:pPr>
            <a:r>
              <a:rPr lang="en-US" sz="2400" dirty="0" smtClean="0">
                <a:latin typeface="Arial Narrow" panose="020B0606020202030204" pitchFamily="34" charset="0"/>
              </a:rPr>
              <a:t>This must be contiguous to at least 10 acres of farmed land. </a:t>
            </a:r>
          </a:p>
        </p:txBody>
      </p:sp>
      <p:pic>
        <p:nvPicPr>
          <p:cNvPr id="1026" name="Picture 2" descr="Oil and Gas by Location | FracTracker Alliance"/>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35731" r="35731"/>
          <a:stretch>
            <a:fillRect/>
          </a:stretch>
        </p:blipFill>
        <p:spPr bwMode="auto">
          <a:xfrm>
            <a:off x="8002727" y="858520"/>
            <a:ext cx="3227767" cy="5031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8513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7211" y="3003239"/>
            <a:ext cx="9793778" cy="737487"/>
          </a:xfrm>
        </p:spPr>
        <p:txBody>
          <a:bodyPr>
            <a:normAutofit/>
          </a:bodyPr>
          <a:lstStyle/>
          <a:p>
            <a:r>
              <a:rPr lang="en-US" sz="3600" b="1" dirty="0" smtClean="0">
                <a:latin typeface="Arial Narrow" panose="020B0606020202030204" pitchFamily="34" charset="0"/>
              </a:rPr>
              <a:t>What if I have a greenhouse? </a:t>
            </a:r>
            <a:endParaRPr lang="en-US" sz="3600" b="1" dirty="0">
              <a:latin typeface="Arial Narrow" panose="020B0606020202030204" pitchFamily="34" charset="0"/>
            </a:endParaRPr>
          </a:p>
        </p:txBody>
      </p:sp>
      <p:pic>
        <p:nvPicPr>
          <p:cNvPr id="2050" name="Picture 2" descr="Greenhouse Farming: Large Scale Tunnel Greenhouse Farming"/>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9029" b="9029"/>
          <a:stretch>
            <a:fillRect/>
          </a:stretch>
        </p:blipFill>
        <p:spPr bwMode="auto">
          <a:xfrm>
            <a:off x="3136234" y="850206"/>
            <a:ext cx="5666944" cy="1870595"/>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half" idx="2"/>
          </p:nvPr>
        </p:nvSpPr>
        <p:spPr>
          <a:xfrm>
            <a:off x="1361903" y="4023164"/>
            <a:ext cx="9918468" cy="1762494"/>
          </a:xfrm>
        </p:spPr>
        <p:txBody>
          <a:bodyPr>
            <a:normAutofit/>
          </a:bodyPr>
          <a:lstStyle/>
          <a:p>
            <a:pPr marL="342900" indent="-342900">
              <a:buFont typeface="Arial" panose="020B0604020202020204" pitchFamily="34" charset="0"/>
              <a:buChar char="•"/>
            </a:pPr>
            <a:r>
              <a:rPr lang="en-US" sz="2000" dirty="0" smtClean="0">
                <a:latin typeface="Arial Narrow" panose="020B0606020202030204" pitchFamily="34" charset="0"/>
              </a:rPr>
              <a:t>You will still qualify! This will be considered “Other crops- nursery stock/vegetables/flowers.” </a:t>
            </a:r>
          </a:p>
          <a:p>
            <a:pPr marL="342900" indent="-342900">
              <a:buFont typeface="Arial" panose="020B0604020202020204" pitchFamily="34" charset="0"/>
              <a:buChar char="•"/>
            </a:pPr>
            <a:r>
              <a:rPr lang="en-US" sz="2000" dirty="0" smtClean="0">
                <a:latin typeface="Arial Narrow" panose="020B0606020202030204" pitchFamily="34" charset="0"/>
              </a:rPr>
              <a:t>With a greenhouse, you may have to show a gross annual income of $2,500 or have farmland on the same property as well. </a:t>
            </a:r>
            <a:endParaRPr lang="en-US" sz="2000" dirty="0">
              <a:latin typeface="Arial Narrow" panose="020B0606020202030204" pitchFamily="34" charset="0"/>
            </a:endParaRPr>
          </a:p>
        </p:txBody>
      </p:sp>
    </p:spTree>
    <p:extLst>
      <p:ext uri="{BB962C8B-B14F-4D97-AF65-F5344CB8AC3E}">
        <p14:creationId xmlns:p14="http://schemas.microsoft.com/office/powerpoint/2010/main" val="18742523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Arial Narrow" panose="020B0606020202030204" pitchFamily="34" charset="0"/>
              </a:rPr>
              <a:t>What happens if I sell my land? </a:t>
            </a:r>
            <a:endParaRPr lang="en-US" sz="3600" b="1" dirty="0">
              <a:latin typeface="Arial Narrow" panose="020B0606020202030204" pitchFamily="34" charset="0"/>
            </a:endParaRPr>
          </a:p>
        </p:txBody>
      </p:sp>
      <p:sp>
        <p:nvSpPr>
          <p:cNvPr id="3" name="Content Placeholder 2"/>
          <p:cNvSpPr>
            <a:spLocks noGrp="1"/>
          </p:cNvSpPr>
          <p:nvPr>
            <p:ph idx="1"/>
          </p:nvPr>
        </p:nvSpPr>
        <p:spPr/>
        <p:txBody>
          <a:bodyPr>
            <a:normAutofit/>
          </a:bodyPr>
          <a:lstStyle/>
          <a:p>
            <a:r>
              <a:rPr lang="en-US" dirty="0">
                <a:latin typeface="Arial Narrow" panose="020B0606020202030204" pitchFamily="34" charset="0"/>
              </a:rPr>
              <a:t>Y</a:t>
            </a:r>
            <a:r>
              <a:rPr lang="en-US" dirty="0" smtClean="0">
                <a:latin typeface="Arial Narrow" panose="020B0606020202030204" pitchFamily="34" charset="0"/>
              </a:rPr>
              <a:t>ou and the buyer will have to work together and discuss what may happen. </a:t>
            </a:r>
          </a:p>
          <a:p>
            <a:r>
              <a:rPr lang="en-US" dirty="0" smtClean="0">
                <a:latin typeface="Arial Narrow" panose="020B0606020202030204" pitchFamily="34" charset="0"/>
              </a:rPr>
              <a:t>Is the buyer going to keep farming? If yes then they will need to apply themselves for CAUV. </a:t>
            </a:r>
          </a:p>
          <a:p>
            <a:r>
              <a:rPr lang="en-US" dirty="0" smtClean="0">
                <a:latin typeface="Arial Narrow" panose="020B0606020202030204" pitchFamily="34" charset="0"/>
              </a:rPr>
              <a:t>If the buyer does not wish to continue to be in CAUV, then you and the buyer may have to discuss an arrangement. </a:t>
            </a:r>
            <a:endParaRPr lang="en-US" dirty="0">
              <a:latin typeface="Arial Narrow" panose="020B0606020202030204" pitchFamily="34" charset="0"/>
            </a:endParaRPr>
          </a:p>
        </p:txBody>
      </p:sp>
      <p:pic>
        <p:nvPicPr>
          <p:cNvPr id="3074" name="Picture 2" descr="How to Create a Real Estate For Sale Sign | KapRE.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825" y="3874040"/>
            <a:ext cx="4377642" cy="1670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4420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smtClean="0">
                <a:latin typeface="Arial Narrow" panose="020B0606020202030204" pitchFamily="34" charset="0"/>
              </a:rPr>
              <a:t>Do I need maps of my land? Where can I get them? </a:t>
            </a:r>
            <a:endParaRPr lang="en-US" b="1" dirty="0">
              <a:latin typeface="Arial Narrow" panose="020B0606020202030204" pitchFamily="34" charset="0"/>
            </a:endParaRPr>
          </a:p>
        </p:txBody>
      </p:sp>
      <p:sp>
        <p:nvSpPr>
          <p:cNvPr id="6" name="Content Placeholder 5"/>
          <p:cNvSpPr>
            <a:spLocks noGrp="1"/>
          </p:cNvSpPr>
          <p:nvPr>
            <p:ph idx="1"/>
          </p:nvPr>
        </p:nvSpPr>
        <p:spPr>
          <a:xfrm>
            <a:off x="1187953" y="2587103"/>
            <a:ext cx="5957914" cy="3246430"/>
          </a:xfrm>
        </p:spPr>
        <p:txBody>
          <a:bodyPr>
            <a:normAutofit/>
          </a:bodyPr>
          <a:lstStyle/>
          <a:p>
            <a:r>
              <a:rPr lang="en-US" dirty="0">
                <a:latin typeface="Arial Narrow" panose="020B0606020202030204" pitchFamily="34" charset="0"/>
              </a:rPr>
              <a:t>Having a map </a:t>
            </a:r>
            <a:r>
              <a:rPr lang="en-US" dirty="0" smtClean="0">
                <a:latin typeface="Arial Narrow" panose="020B0606020202030204" pitchFamily="34" charset="0"/>
              </a:rPr>
              <a:t>will </a:t>
            </a:r>
            <a:r>
              <a:rPr lang="en-US" dirty="0" smtClean="0">
                <a:latin typeface="Arial Narrow" panose="020B0606020202030204" pitchFamily="34" charset="0"/>
              </a:rPr>
              <a:t>help.</a:t>
            </a:r>
            <a:endParaRPr lang="en-US" dirty="0" smtClean="0">
              <a:latin typeface="Arial Narrow" panose="020B0606020202030204" pitchFamily="34" charset="0"/>
            </a:endParaRPr>
          </a:p>
          <a:p>
            <a:r>
              <a:rPr lang="en-US" dirty="0" smtClean="0">
                <a:latin typeface="Arial Narrow" panose="020B0606020202030204" pitchFamily="34" charset="0"/>
              </a:rPr>
              <a:t>You can contact the Jefferson Soil and Water Office for help on getting a map.</a:t>
            </a:r>
          </a:p>
          <a:p>
            <a:r>
              <a:rPr lang="en-US" dirty="0" smtClean="0">
                <a:latin typeface="Arial Narrow" panose="020B0606020202030204" pitchFamily="34" charset="0"/>
              </a:rPr>
              <a:t>If you have a map for a conservation program or a conservation practice, then having an extra map will not be necessary. </a:t>
            </a:r>
          </a:p>
          <a:p>
            <a:endParaRPr lang="en-US" dirty="0"/>
          </a:p>
        </p:txBody>
      </p:sp>
      <p:pic>
        <p:nvPicPr>
          <p:cNvPr id="2" name="Picture 1"/>
          <p:cNvPicPr>
            <a:picLocks noChangeAspect="1"/>
          </p:cNvPicPr>
          <p:nvPr/>
        </p:nvPicPr>
        <p:blipFill>
          <a:blip r:embed="rId3"/>
          <a:stretch>
            <a:fillRect/>
          </a:stretch>
        </p:blipFill>
        <p:spPr>
          <a:xfrm>
            <a:off x="7324389" y="2497016"/>
            <a:ext cx="4064261" cy="3696045"/>
          </a:xfrm>
          <a:prstGeom prst="rect">
            <a:avLst/>
          </a:prstGeom>
        </p:spPr>
      </p:pic>
    </p:spTree>
    <p:extLst>
      <p:ext uri="{BB962C8B-B14F-4D97-AF65-F5344CB8AC3E}">
        <p14:creationId xmlns:p14="http://schemas.microsoft.com/office/powerpoint/2010/main" val="571887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648071" y="798990"/>
            <a:ext cx="10848512" cy="1216241"/>
          </a:xfrm>
        </p:spPr>
        <p:txBody>
          <a:bodyPr/>
          <a:lstStyle/>
          <a:p>
            <a:pPr algn="ctr"/>
            <a:r>
              <a:rPr lang="en-US" sz="3600" dirty="0" smtClean="0">
                <a:latin typeface="Arial Narrow" panose="020B0606020202030204" pitchFamily="34" charset="0"/>
              </a:rPr>
              <a:t>Questions about Initial or Renewal Applications</a:t>
            </a:r>
            <a:endParaRPr lang="en-US" sz="3600" dirty="0">
              <a:latin typeface="Arial Narrow" panose="020B0606020202030204" pitchFamily="34" charset="0"/>
            </a:endParaRPr>
          </a:p>
        </p:txBody>
      </p:sp>
      <p:sp>
        <p:nvSpPr>
          <p:cNvPr id="3" name="Content Placeholder 2"/>
          <p:cNvSpPr>
            <a:spLocks noGrp="1"/>
          </p:cNvSpPr>
          <p:nvPr>
            <p:ph sz="half" idx="2"/>
          </p:nvPr>
        </p:nvSpPr>
        <p:spPr>
          <a:xfrm>
            <a:off x="1295400" y="3243262"/>
            <a:ext cx="4718304" cy="2030073"/>
          </a:xfrm>
        </p:spPr>
        <p:txBody>
          <a:bodyPr>
            <a:normAutofit/>
          </a:bodyPr>
          <a:lstStyle/>
          <a:p>
            <a:pPr marL="0" indent="0" algn="ctr">
              <a:buNone/>
            </a:pPr>
            <a:r>
              <a:rPr lang="en-US" b="1" dirty="0" smtClean="0">
                <a:latin typeface="Arial Narrow" panose="020B0606020202030204" pitchFamily="34" charset="0"/>
              </a:rPr>
              <a:t>Jefferson SWCD- </a:t>
            </a:r>
          </a:p>
          <a:p>
            <a:pPr marL="0" indent="0" algn="ctr">
              <a:buNone/>
            </a:pPr>
            <a:r>
              <a:rPr lang="en-US" sz="2200" dirty="0" smtClean="0">
                <a:latin typeface="Arial Narrow" panose="020B0606020202030204" pitchFamily="34" charset="0"/>
              </a:rPr>
              <a:t>Crystal </a:t>
            </a:r>
            <a:r>
              <a:rPr lang="en-US" sz="2200" dirty="0" smtClean="0">
                <a:latin typeface="Arial Narrow" panose="020B0606020202030204" pitchFamily="34" charset="0"/>
              </a:rPr>
              <a:t>Conaway </a:t>
            </a:r>
          </a:p>
          <a:p>
            <a:pPr marL="0" indent="0" algn="ctr">
              <a:buNone/>
            </a:pPr>
            <a:r>
              <a:rPr lang="en-US" sz="2200" dirty="0" smtClean="0">
                <a:latin typeface="Arial Narrow" panose="020B0606020202030204" pitchFamily="34" charset="0"/>
              </a:rPr>
              <a:t>(</a:t>
            </a:r>
            <a:r>
              <a:rPr lang="en-US" sz="2200" dirty="0" smtClean="0">
                <a:latin typeface="Arial Narrow" panose="020B0606020202030204" pitchFamily="34" charset="0"/>
              </a:rPr>
              <a:t>740)-264-9790</a:t>
            </a:r>
          </a:p>
          <a:p>
            <a:pPr marL="0" indent="0" algn="ctr">
              <a:buNone/>
            </a:pPr>
            <a:r>
              <a:rPr lang="en-US" sz="1800" u="sng" dirty="0" smtClean="0">
                <a:solidFill>
                  <a:srgbClr val="0070C0"/>
                </a:solidFill>
                <a:latin typeface="Arial Narrow" panose="020B0606020202030204" pitchFamily="34" charset="0"/>
              </a:rPr>
              <a:t>crystalconaway@jeffersoncountyoh.com</a:t>
            </a:r>
            <a:endParaRPr lang="en-US" sz="1800" u="sng" dirty="0" smtClean="0">
              <a:solidFill>
                <a:srgbClr val="0070C0"/>
              </a:solidFill>
              <a:latin typeface="Arial Narrow" panose="020B0606020202030204" pitchFamily="34" charset="0"/>
            </a:endParaRPr>
          </a:p>
        </p:txBody>
      </p:sp>
      <p:sp>
        <p:nvSpPr>
          <p:cNvPr id="6" name="Content Placeholder 5"/>
          <p:cNvSpPr>
            <a:spLocks noGrp="1"/>
          </p:cNvSpPr>
          <p:nvPr>
            <p:ph sz="quarter" idx="4"/>
          </p:nvPr>
        </p:nvSpPr>
        <p:spPr>
          <a:xfrm>
            <a:off x="6180671" y="3234796"/>
            <a:ext cx="4718304" cy="1319449"/>
          </a:xfrm>
        </p:spPr>
        <p:txBody>
          <a:bodyPr>
            <a:normAutofit/>
          </a:bodyPr>
          <a:lstStyle/>
          <a:p>
            <a:pPr marL="0" indent="0" algn="ctr">
              <a:buNone/>
            </a:pPr>
            <a:r>
              <a:rPr lang="en-US" b="1" dirty="0" smtClean="0">
                <a:latin typeface="Arial Narrow" panose="020B0606020202030204" pitchFamily="34" charset="0"/>
              </a:rPr>
              <a:t>Auditors Office </a:t>
            </a:r>
          </a:p>
          <a:p>
            <a:pPr marL="0" indent="0" algn="ctr">
              <a:buNone/>
            </a:pPr>
            <a:r>
              <a:rPr lang="en-US" dirty="0" smtClean="0">
                <a:latin typeface="Arial Narrow" panose="020B0606020202030204" pitchFamily="34" charset="0"/>
              </a:rPr>
              <a:t>(740)283-8518</a:t>
            </a:r>
            <a:endParaRPr lang="en-US" dirty="0">
              <a:latin typeface="Arial Narrow" panose="020B0606020202030204" pitchFamily="34" charset="0"/>
            </a:endParaRPr>
          </a:p>
        </p:txBody>
      </p:sp>
    </p:spTree>
    <p:extLst>
      <p:ext uri="{BB962C8B-B14F-4D97-AF65-F5344CB8AC3E}">
        <p14:creationId xmlns:p14="http://schemas.microsoft.com/office/powerpoint/2010/main" val="4182472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894" y="911243"/>
            <a:ext cx="6241816" cy="1371600"/>
          </a:xfrm>
        </p:spPr>
        <p:txBody>
          <a:bodyPr>
            <a:normAutofit/>
          </a:bodyPr>
          <a:lstStyle/>
          <a:p>
            <a:r>
              <a:rPr lang="en-US" sz="4400" b="1" dirty="0" smtClean="0">
                <a:latin typeface="Arial Narrow" panose="020B0606020202030204" pitchFamily="34" charset="0"/>
              </a:rPr>
              <a:t>What is CAUV? </a:t>
            </a:r>
            <a:endParaRPr lang="en-US" sz="4400" b="1" dirty="0">
              <a:latin typeface="Arial Narrow" panose="020B0606020202030204" pitchFamily="34" charset="0"/>
            </a:endParaRPr>
          </a:p>
        </p:txBody>
      </p:sp>
      <p:sp>
        <p:nvSpPr>
          <p:cNvPr id="3" name="Content Placeholder 2"/>
          <p:cNvSpPr>
            <a:spLocks noGrp="1"/>
          </p:cNvSpPr>
          <p:nvPr>
            <p:ph type="body" sz="half" idx="2"/>
          </p:nvPr>
        </p:nvSpPr>
        <p:spPr>
          <a:xfrm>
            <a:off x="1179021" y="2839613"/>
            <a:ext cx="6241816" cy="1828800"/>
          </a:xfrm>
        </p:spPr>
        <p:txBody>
          <a:bodyPr>
            <a:noAutofit/>
          </a:bodyPr>
          <a:lstStyle/>
          <a:p>
            <a:r>
              <a:rPr lang="en-US" sz="2800" dirty="0" smtClean="0">
                <a:latin typeface="Arial Narrow" panose="020B0606020202030204" pitchFamily="34" charset="0"/>
              </a:rPr>
              <a:t>CAUV is the Current Agricultural Use Value. This is agricultural land use devoted exclusively to commercial agriculture which is to be valued based on the value of agriculture rather than the full market value. </a:t>
            </a:r>
          </a:p>
        </p:txBody>
      </p:sp>
      <p:pic>
        <p:nvPicPr>
          <p:cNvPr id="4100" name="Picture 4" descr="CAUV farmland tax rate FAQs - Ohio Farm Burea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7215" y="2719896"/>
            <a:ext cx="3939495" cy="2068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9141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061703"/>
          </a:xfrm>
        </p:spPr>
        <p:txBody>
          <a:bodyPr>
            <a:noAutofit/>
          </a:bodyPr>
          <a:lstStyle/>
          <a:p>
            <a:r>
              <a:rPr lang="en-US" sz="3600" b="1" dirty="0" smtClean="0">
                <a:latin typeface="Arial Narrow" panose="020B0606020202030204" pitchFamily="34" charset="0"/>
              </a:rPr>
              <a:t>Why apply for CAUV</a:t>
            </a:r>
            <a:r>
              <a:rPr lang="en-US" sz="3600" b="1" dirty="0" smtClean="0">
                <a:latin typeface="Arial Narrow" panose="020B0606020202030204" pitchFamily="34" charset="0"/>
              </a:rPr>
              <a:t>? </a:t>
            </a:r>
            <a:endParaRPr lang="en-US" sz="3600" b="1" dirty="0">
              <a:latin typeface="Arial Narrow" panose="020B0606020202030204" pitchFamily="34" charset="0"/>
            </a:endParaRPr>
          </a:p>
        </p:txBody>
      </p:sp>
      <p:sp>
        <p:nvSpPr>
          <p:cNvPr id="3" name="Content Placeholder 2"/>
          <p:cNvSpPr>
            <a:spLocks noGrp="1"/>
          </p:cNvSpPr>
          <p:nvPr>
            <p:ph idx="1"/>
          </p:nvPr>
        </p:nvSpPr>
        <p:spPr/>
        <p:txBody>
          <a:bodyPr/>
          <a:lstStyle/>
          <a:p>
            <a:r>
              <a:rPr lang="en-US" dirty="0" smtClean="0">
                <a:latin typeface="Arial Narrow" panose="020B0606020202030204" pitchFamily="34" charset="0"/>
              </a:rPr>
              <a:t>Designed to give farmers the opportunity to retain their acreage and reinvest in their land. </a:t>
            </a:r>
          </a:p>
          <a:p>
            <a:r>
              <a:rPr lang="en-US" dirty="0" smtClean="0">
                <a:latin typeface="Arial Narrow" panose="020B0606020202030204" pitchFamily="34" charset="0"/>
              </a:rPr>
              <a:t>Done through a tax reduction set by the state. </a:t>
            </a:r>
          </a:p>
          <a:p>
            <a:r>
              <a:rPr lang="en-US" dirty="0" smtClean="0">
                <a:latin typeface="Arial Narrow" panose="020B0606020202030204" pitchFamily="34" charset="0"/>
              </a:rPr>
              <a:t>Allows landowners to use the saved income to invest in their property. </a:t>
            </a:r>
            <a:endParaRPr lang="en-US" dirty="0">
              <a:latin typeface="Arial Narrow" panose="020B0606020202030204" pitchFamily="34" charset="0"/>
            </a:endParaRPr>
          </a:p>
        </p:txBody>
      </p:sp>
      <p:pic>
        <p:nvPicPr>
          <p:cNvPr id="1026" name="Picture 2" descr="The Government Shutdown Risks Shutting Down Family Farms – Farm A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9005" y="3107608"/>
            <a:ext cx="3713261" cy="2475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388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Arial Narrow" panose="020B0606020202030204" pitchFamily="34" charset="0"/>
              </a:rPr>
              <a:t>How do I know if I qualify? </a:t>
            </a:r>
            <a:endParaRPr lang="en-US" sz="3600" b="1" dirty="0">
              <a:latin typeface="Arial Narrow" panose="020B0606020202030204" pitchFamily="34" charset="0"/>
            </a:endParaRPr>
          </a:p>
        </p:txBody>
      </p:sp>
      <p:sp>
        <p:nvSpPr>
          <p:cNvPr id="3" name="Content Placeholder 2"/>
          <p:cNvSpPr>
            <a:spLocks noGrp="1"/>
          </p:cNvSpPr>
          <p:nvPr>
            <p:ph idx="1"/>
          </p:nvPr>
        </p:nvSpPr>
        <p:spPr/>
        <p:txBody>
          <a:bodyPr>
            <a:normAutofit/>
          </a:bodyPr>
          <a:lstStyle/>
          <a:p>
            <a:r>
              <a:rPr lang="en-US" sz="2800" dirty="0" smtClean="0">
                <a:latin typeface="Arial Narrow" panose="020B0606020202030204" pitchFamily="34" charset="0"/>
              </a:rPr>
              <a:t>Devoted to agricultural use, woodland production, or enrolled in a federal program. </a:t>
            </a:r>
          </a:p>
          <a:p>
            <a:r>
              <a:rPr lang="en-US" sz="2800" dirty="0" smtClean="0">
                <a:latin typeface="Arial Narrow" panose="020B0606020202030204" pitchFamily="34" charset="0"/>
              </a:rPr>
              <a:t>10 acres or more. If less than 10 acres must show a $2,500 gross annual income. </a:t>
            </a:r>
          </a:p>
          <a:p>
            <a:r>
              <a:rPr lang="en-US" sz="2800" dirty="0" smtClean="0">
                <a:latin typeface="Arial Narrow" panose="020B0606020202030204" pitchFamily="34" charset="0"/>
              </a:rPr>
              <a:t>Can lay fallow for a year. </a:t>
            </a:r>
            <a:endParaRPr lang="en-US" sz="2800" dirty="0">
              <a:latin typeface="Arial Narrow" panose="020B0606020202030204" pitchFamily="34" charset="0"/>
            </a:endParaRPr>
          </a:p>
        </p:txBody>
      </p:sp>
      <p:pic>
        <p:nvPicPr>
          <p:cNvPr id="3074" name="Picture 2" descr="Census of Agriculture shows continued decline in number of US far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325" y="2933931"/>
            <a:ext cx="3096576" cy="174182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orests and Woodlands | Missouri Department of Conserv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439" y="4578621"/>
            <a:ext cx="2444868" cy="162991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he Best Grass for Grass Fed Animals – Mother Earth New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439" y="2933931"/>
            <a:ext cx="2523229" cy="1644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0514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7667" y="1654367"/>
            <a:ext cx="4044600" cy="1390674"/>
          </a:xfrm>
        </p:spPr>
        <p:txBody>
          <a:bodyPr>
            <a:noAutofit/>
          </a:bodyPr>
          <a:lstStyle/>
          <a:p>
            <a:r>
              <a:rPr lang="en-US" sz="3200" b="1" dirty="0" smtClean="0">
                <a:latin typeface="Arial Narrow" panose="020B0606020202030204" pitchFamily="34" charset="0"/>
              </a:rPr>
              <a:t>What if my land is </a:t>
            </a:r>
            <a:r>
              <a:rPr lang="en-US" sz="3200" b="1" dirty="0" smtClean="0">
                <a:latin typeface="Arial Narrow" panose="020B0606020202030204" pitchFamily="34" charset="0"/>
              </a:rPr>
              <a:t>enrolled in </a:t>
            </a:r>
            <a:r>
              <a:rPr lang="en-US" sz="3200" b="1" dirty="0" smtClean="0">
                <a:latin typeface="Arial Narrow" panose="020B0606020202030204" pitchFamily="34" charset="0"/>
              </a:rPr>
              <a:t>a Federal land retirement or a Conservation program? </a:t>
            </a:r>
            <a:endParaRPr lang="en-US" sz="3200" b="1" dirty="0">
              <a:latin typeface="Arial Narrow" panose="020B0606020202030204" pitchFamily="34" charset="0"/>
            </a:endParaRPr>
          </a:p>
        </p:txBody>
      </p:sp>
      <p:sp>
        <p:nvSpPr>
          <p:cNvPr id="3" name="Content Placeholder 2"/>
          <p:cNvSpPr>
            <a:spLocks noGrp="1"/>
          </p:cNvSpPr>
          <p:nvPr>
            <p:ph type="body" sz="half" idx="2"/>
          </p:nvPr>
        </p:nvSpPr>
        <p:spPr>
          <a:xfrm>
            <a:off x="1293811" y="3137597"/>
            <a:ext cx="3718455" cy="2438404"/>
          </a:xfrm>
        </p:spPr>
        <p:txBody>
          <a:bodyPr>
            <a:normAutofit/>
          </a:bodyPr>
          <a:lstStyle/>
          <a:p>
            <a:pPr marL="457200" indent="-457200">
              <a:buFont typeface="Arial" panose="020B0604020202020204" pitchFamily="34" charset="0"/>
              <a:buChar char="•"/>
            </a:pPr>
            <a:r>
              <a:rPr lang="en-US" sz="2800" dirty="0" smtClean="0">
                <a:latin typeface="Arial Narrow" panose="020B0606020202030204" pitchFamily="34" charset="0"/>
              </a:rPr>
              <a:t>You will automatically qualify! </a:t>
            </a:r>
          </a:p>
          <a:p>
            <a:pPr marL="457200" indent="-457200">
              <a:buFont typeface="Arial" panose="020B0604020202020204" pitchFamily="34" charset="0"/>
              <a:buChar char="•"/>
            </a:pPr>
            <a:r>
              <a:rPr lang="en-US" sz="2800" dirty="0" smtClean="0">
                <a:latin typeface="Arial Narrow" panose="020B0606020202030204" pitchFamily="34" charset="0"/>
              </a:rPr>
              <a:t>Conservation practices qualify if 25% or less of the total acreage. </a:t>
            </a:r>
          </a:p>
        </p:txBody>
      </p:sp>
      <p:pic>
        <p:nvPicPr>
          <p:cNvPr id="2050" name="Picture 2" descr="Conservation - Programs &amp; Publications | MU Exten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4291" y="2377440"/>
            <a:ext cx="5858086" cy="2369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2381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2763" y="3165359"/>
            <a:ext cx="9609666" cy="566738"/>
          </a:xfrm>
        </p:spPr>
        <p:txBody>
          <a:bodyPr>
            <a:noAutofit/>
          </a:bodyPr>
          <a:lstStyle/>
          <a:p>
            <a:r>
              <a:rPr lang="en-US" sz="3200" b="1" dirty="0" smtClean="0">
                <a:latin typeface="Arial Narrow" panose="020B0606020202030204" pitchFamily="34" charset="0"/>
                <a:cs typeface="Arial" panose="020B0604020202020204" pitchFamily="34" charset="0"/>
              </a:rPr>
              <a:t>What if someone else farms my property? </a:t>
            </a:r>
            <a:endParaRPr lang="en-US" sz="3200" b="1" dirty="0">
              <a:latin typeface="Arial Narrow" panose="020B0606020202030204" pitchFamily="34" charset="0"/>
              <a:cs typeface="Arial" panose="020B0604020202020204" pitchFamily="34" charset="0"/>
            </a:endParaRPr>
          </a:p>
        </p:txBody>
      </p:sp>
      <p:sp>
        <p:nvSpPr>
          <p:cNvPr id="3" name="Content Placeholder 2"/>
          <p:cNvSpPr>
            <a:spLocks noGrp="1"/>
          </p:cNvSpPr>
          <p:nvPr>
            <p:ph type="body" sz="half" idx="2"/>
          </p:nvPr>
        </p:nvSpPr>
        <p:spPr>
          <a:xfrm>
            <a:off x="1368947" y="4511714"/>
            <a:ext cx="9609666" cy="493712"/>
          </a:xfrm>
        </p:spPr>
        <p:txBody>
          <a:bodyPr>
            <a:normAutofit lnSpcReduction="10000"/>
          </a:bodyPr>
          <a:lstStyle/>
          <a:p>
            <a:pPr marL="457200" indent="-457200">
              <a:buFont typeface="Arial" panose="020B0604020202020204" pitchFamily="34" charset="0"/>
              <a:buChar char="•"/>
            </a:pPr>
            <a:r>
              <a:rPr lang="en-US" sz="2800" dirty="0" smtClean="0">
                <a:latin typeface="Arial Narrow" panose="020B0606020202030204" pitchFamily="34" charset="0"/>
              </a:rPr>
              <a:t>You will still qualify because the land is still being farmed! </a:t>
            </a:r>
            <a:r>
              <a:rPr lang="en-US" dirty="0" smtClean="0">
                <a:latin typeface="Arial Narrow" panose="020B0606020202030204" pitchFamily="34" charset="0"/>
              </a:rPr>
              <a:t> </a:t>
            </a:r>
            <a:endParaRPr lang="en-US" dirty="0">
              <a:latin typeface="Arial Narrow" panose="020B0606020202030204" pitchFamily="34" charset="0"/>
            </a:endParaRPr>
          </a:p>
        </p:txBody>
      </p:sp>
      <p:pic>
        <p:nvPicPr>
          <p:cNvPr id="4" name="Picture 3"/>
          <p:cNvPicPr>
            <a:picLocks noChangeAspect="1"/>
          </p:cNvPicPr>
          <p:nvPr/>
        </p:nvPicPr>
        <p:blipFill>
          <a:blip r:embed="rId3"/>
          <a:stretch>
            <a:fillRect/>
          </a:stretch>
        </p:blipFill>
        <p:spPr>
          <a:xfrm>
            <a:off x="1196310" y="1345530"/>
            <a:ext cx="9954941" cy="1303250"/>
          </a:xfrm>
          <a:prstGeom prst="rect">
            <a:avLst/>
          </a:prstGeom>
        </p:spPr>
      </p:pic>
    </p:spTree>
    <p:extLst>
      <p:ext uri="{BB962C8B-B14F-4D97-AF65-F5344CB8AC3E}">
        <p14:creationId xmlns:p14="http://schemas.microsoft.com/office/powerpoint/2010/main" val="40637892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537" y="982221"/>
            <a:ext cx="6241816" cy="1371600"/>
          </a:xfrm>
        </p:spPr>
        <p:txBody>
          <a:bodyPr>
            <a:normAutofit/>
          </a:bodyPr>
          <a:lstStyle/>
          <a:p>
            <a:r>
              <a:rPr lang="en-US" sz="4400" b="1" dirty="0" smtClean="0">
                <a:latin typeface="Arial Narrow" panose="020B0606020202030204" pitchFamily="34" charset="0"/>
              </a:rPr>
              <a:t>When can I apply? </a:t>
            </a:r>
            <a:endParaRPr lang="en-US" sz="4400" b="1" dirty="0">
              <a:latin typeface="Arial Narrow" panose="020B0606020202030204" pitchFamily="34" charset="0"/>
            </a:endParaRPr>
          </a:p>
        </p:txBody>
      </p:sp>
      <p:sp>
        <p:nvSpPr>
          <p:cNvPr id="3" name="Content Placeholder 2"/>
          <p:cNvSpPr>
            <a:spLocks noGrp="1"/>
          </p:cNvSpPr>
          <p:nvPr>
            <p:ph type="body" sz="half" idx="2"/>
          </p:nvPr>
        </p:nvSpPr>
        <p:spPr>
          <a:xfrm>
            <a:off x="654537" y="3338004"/>
            <a:ext cx="6241816" cy="1289028"/>
          </a:xfrm>
        </p:spPr>
        <p:txBody>
          <a:bodyPr/>
          <a:lstStyle/>
          <a:p>
            <a:pPr marL="285750" indent="-285750">
              <a:buFont typeface="Arial" panose="020B0604020202020204" pitchFamily="34" charset="0"/>
              <a:buChar char="•"/>
            </a:pPr>
            <a:r>
              <a:rPr lang="en-US" dirty="0" smtClean="0">
                <a:latin typeface="Arial Narrow" panose="020B0606020202030204" pitchFamily="34" charset="0"/>
              </a:rPr>
              <a:t>Enrollment begins January 1</a:t>
            </a:r>
            <a:r>
              <a:rPr lang="en-US" baseline="30000" dirty="0" smtClean="0">
                <a:latin typeface="Arial Narrow" panose="020B0606020202030204" pitchFamily="34" charset="0"/>
              </a:rPr>
              <a:t>st</a:t>
            </a:r>
            <a:r>
              <a:rPr lang="en-US" dirty="0" smtClean="0">
                <a:latin typeface="Arial Narrow" panose="020B0606020202030204" pitchFamily="34" charset="0"/>
              </a:rPr>
              <a:t> until the First Monday in March.</a:t>
            </a:r>
          </a:p>
          <a:p>
            <a:pPr marL="285750" indent="-285750">
              <a:buFont typeface="Arial" panose="020B0604020202020204" pitchFamily="34" charset="0"/>
              <a:buChar char="•"/>
            </a:pPr>
            <a:r>
              <a:rPr lang="en-US" dirty="0" smtClean="0">
                <a:latin typeface="Arial Narrow" panose="020B0606020202030204" pitchFamily="34" charset="0"/>
              </a:rPr>
              <a:t>$25 filling fee when first applying, after that none. </a:t>
            </a:r>
          </a:p>
          <a:p>
            <a:pPr marL="285750" indent="-285750">
              <a:buFont typeface="Arial" panose="020B0604020202020204" pitchFamily="34" charset="0"/>
              <a:buChar char="•"/>
            </a:pPr>
            <a:r>
              <a:rPr lang="en-US" dirty="0" smtClean="0">
                <a:latin typeface="Arial Narrow" panose="020B0606020202030204" pitchFamily="34" charset="0"/>
              </a:rPr>
              <a:t>Must be turned in by the first Monday in March to qualify! </a:t>
            </a:r>
            <a:endParaRPr lang="en-US" dirty="0">
              <a:latin typeface="Arial Narrow" panose="020B0606020202030204" pitchFamily="34" charset="0"/>
            </a:endParaRPr>
          </a:p>
        </p:txBody>
      </p:sp>
      <p:pic>
        <p:nvPicPr>
          <p:cNvPr id="5" name="Picture 4"/>
          <p:cNvPicPr>
            <a:picLocks noChangeAspect="1"/>
          </p:cNvPicPr>
          <p:nvPr/>
        </p:nvPicPr>
        <p:blipFill>
          <a:blip r:embed="rId3"/>
          <a:stretch>
            <a:fillRect/>
          </a:stretch>
        </p:blipFill>
        <p:spPr>
          <a:xfrm>
            <a:off x="6896353" y="3185094"/>
            <a:ext cx="2289295" cy="2883876"/>
          </a:xfrm>
          <a:prstGeom prst="rect">
            <a:avLst/>
          </a:prstGeom>
        </p:spPr>
      </p:pic>
      <p:pic>
        <p:nvPicPr>
          <p:cNvPr id="6" name="Picture 5"/>
          <p:cNvPicPr>
            <a:picLocks noChangeAspect="1"/>
          </p:cNvPicPr>
          <p:nvPr/>
        </p:nvPicPr>
        <p:blipFill>
          <a:blip r:embed="rId4"/>
          <a:stretch>
            <a:fillRect/>
          </a:stretch>
        </p:blipFill>
        <p:spPr>
          <a:xfrm>
            <a:off x="9090491" y="640861"/>
            <a:ext cx="2431773" cy="3075679"/>
          </a:xfrm>
          <a:prstGeom prst="rect">
            <a:avLst/>
          </a:prstGeom>
        </p:spPr>
      </p:pic>
    </p:spTree>
    <p:extLst>
      <p:ext uri="{BB962C8B-B14F-4D97-AF65-F5344CB8AC3E}">
        <p14:creationId xmlns:p14="http://schemas.microsoft.com/office/powerpoint/2010/main" val="42532407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0956" y="1127465"/>
            <a:ext cx="6241816" cy="772356"/>
          </a:xfrm>
        </p:spPr>
        <p:txBody>
          <a:bodyPr>
            <a:normAutofit/>
          </a:bodyPr>
          <a:lstStyle/>
          <a:p>
            <a:r>
              <a:rPr lang="en-US" sz="3600" b="1" dirty="0" smtClean="0">
                <a:latin typeface="Arial Narrow" panose="020B0606020202030204" pitchFamily="34" charset="0"/>
              </a:rPr>
              <a:t>Where do I go to apply for CAUV? </a:t>
            </a:r>
            <a:endParaRPr lang="en-US" sz="3600" b="1" dirty="0">
              <a:latin typeface="Arial Narrow" panose="020B0606020202030204" pitchFamily="34" charset="0"/>
            </a:endParaRPr>
          </a:p>
        </p:txBody>
      </p:sp>
      <p:sp>
        <p:nvSpPr>
          <p:cNvPr id="3" name="Content Placeholder 2"/>
          <p:cNvSpPr>
            <a:spLocks noGrp="1"/>
          </p:cNvSpPr>
          <p:nvPr>
            <p:ph type="body" sz="half" idx="2"/>
          </p:nvPr>
        </p:nvSpPr>
        <p:spPr>
          <a:xfrm>
            <a:off x="1295399" y="2539015"/>
            <a:ext cx="6268376" cy="2823098"/>
          </a:xfrm>
        </p:spPr>
        <p:txBody>
          <a:bodyPr>
            <a:noAutofit/>
          </a:bodyPr>
          <a:lstStyle/>
          <a:p>
            <a:pPr marL="285750" indent="-285750">
              <a:buFont typeface="Arial" panose="020B0604020202020204" pitchFamily="34" charset="0"/>
              <a:buChar char="•"/>
            </a:pPr>
            <a:r>
              <a:rPr lang="en-US" sz="2000" dirty="0" smtClean="0">
                <a:latin typeface="Arial Narrow" panose="020B0606020202030204" pitchFamily="34" charset="0"/>
              </a:rPr>
              <a:t>First time applicants will apply at the Jefferson Soil and Water Conservation </a:t>
            </a:r>
            <a:r>
              <a:rPr lang="en-US" sz="2000" dirty="0" smtClean="0">
                <a:latin typeface="Arial Narrow" panose="020B0606020202030204" pitchFamily="34" charset="0"/>
              </a:rPr>
              <a:t>District. Please call Crystal at 740-264-9790, to schedule an appointment. </a:t>
            </a:r>
          </a:p>
          <a:p>
            <a:pPr marL="285750" indent="-285750">
              <a:buFont typeface="Arial" panose="020B0604020202020204" pitchFamily="34" charset="0"/>
              <a:buChar char="•"/>
            </a:pPr>
            <a:r>
              <a:rPr lang="en-US" sz="2000" dirty="0" smtClean="0">
                <a:latin typeface="Arial Narrow" panose="020B0606020202030204" pitchFamily="34" charset="0"/>
              </a:rPr>
              <a:t>Renewals applicants </a:t>
            </a:r>
            <a:r>
              <a:rPr lang="en-US" sz="2000" dirty="0" smtClean="0">
                <a:latin typeface="Arial Narrow" panose="020B0606020202030204" pitchFamily="34" charset="0"/>
              </a:rPr>
              <a:t>can send forms to Auditors office or Jefferson SWCD.</a:t>
            </a:r>
            <a:endParaRPr lang="en-US" sz="2000" dirty="0" smtClean="0">
              <a:latin typeface="Arial Narrow" panose="020B0606020202030204" pitchFamily="34" charset="0"/>
            </a:endParaRPr>
          </a:p>
          <a:p>
            <a:pPr marL="285750" indent="-285750">
              <a:buFont typeface="Arial" panose="020B0604020202020204" pitchFamily="34" charset="0"/>
              <a:buChar char="•"/>
            </a:pPr>
            <a:r>
              <a:rPr lang="en-US" sz="2000" dirty="0" smtClean="0">
                <a:latin typeface="Arial Narrow" panose="020B0606020202030204" pitchFamily="34" charset="0"/>
              </a:rPr>
              <a:t>Cannot </a:t>
            </a:r>
            <a:r>
              <a:rPr lang="en-US" sz="2000" dirty="0" smtClean="0">
                <a:latin typeface="Arial Narrow" panose="020B0606020202030204" pitchFamily="34" charset="0"/>
              </a:rPr>
              <a:t>make it? Applications are online through the Ohio Taxation Department. </a:t>
            </a:r>
          </a:p>
        </p:txBody>
      </p:sp>
      <p:pic>
        <p:nvPicPr>
          <p:cNvPr id="5" name="Picture 4"/>
          <p:cNvPicPr>
            <a:picLocks noChangeAspect="1"/>
          </p:cNvPicPr>
          <p:nvPr/>
        </p:nvPicPr>
        <p:blipFill>
          <a:blip r:embed="rId3"/>
          <a:stretch>
            <a:fillRect/>
          </a:stretch>
        </p:blipFill>
        <p:spPr>
          <a:xfrm>
            <a:off x="7651000" y="661381"/>
            <a:ext cx="2124768" cy="2124768"/>
          </a:xfrm>
          <a:prstGeom prst="rect">
            <a:avLst/>
          </a:prstGeom>
        </p:spPr>
      </p:pic>
      <p:sp>
        <p:nvSpPr>
          <p:cNvPr id="6" name="AutoShape 2" descr="Jefferson Soil and Water Conservation District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Jefferson Soil and Water Conservation District - Home |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4"/>
          <a:stretch>
            <a:fillRect/>
          </a:stretch>
        </p:blipFill>
        <p:spPr>
          <a:xfrm>
            <a:off x="8713384" y="3227337"/>
            <a:ext cx="2683012" cy="2683012"/>
          </a:xfrm>
          <a:prstGeom prst="rect">
            <a:avLst/>
          </a:prstGeom>
        </p:spPr>
      </p:pic>
    </p:spTree>
    <p:extLst>
      <p:ext uri="{BB962C8B-B14F-4D97-AF65-F5344CB8AC3E}">
        <p14:creationId xmlns:p14="http://schemas.microsoft.com/office/powerpoint/2010/main" val="10874383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Narrow" panose="020B0606020202030204" pitchFamily="34" charset="0"/>
              </a:rPr>
              <a:t>How much will this reduce my taxes? </a:t>
            </a:r>
            <a:endParaRPr lang="en-US" dirty="0">
              <a:latin typeface="Arial Narrow" panose="020B0606020202030204" pitchFamily="34" charset="0"/>
            </a:endParaRPr>
          </a:p>
        </p:txBody>
      </p:sp>
      <p:pic>
        <p:nvPicPr>
          <p:cNvPr id="4" name="Picture 3"/>
          <p:cNvPicPr>
            <a:picLocks noChangeAspect="1"/>
          </p:cNvPicPr>
          <p:nvPr/>
        </p:nvPicPr>
        <p:blipFill>
          <a:blip r:embed="rId3"/>
          <a:stretch>
            <a:fillRect/>
          </a:stretch>
        </p:blipFill>
        <p:spPr>
          <a:xfrm>
            <a:off x="1379795" y="3133395"/>
            <a:ext cx="9516803" cy="1533739"/>
          </a:xfrm>
          <a:prstGeom prst="rect">
            <a:avLst/>
          </a:prstGeom>
        </p:spPr>
      </p:pic>
    </p:spTree>
    <p:extLst>
      <p:ext uri="{BB962C8B-B14F-4D97-AF65-F5344CB8AC3E}">
        <p14:creationId xmlns:p14="http://schemas.microsoft.com/office/powerpoint/2010/main" val="183186741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10886</TotalTime>
  <Words>1905</Words>
  <Application>Microsoft Office PowerPoint</Application>
  <PresentationFormat>Widescreen</PresentationFormat>
  <Paragraphs>103</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Arial Narrow</vt:lpstr>
      <vt:lpstr>Calibri</vt:lpstr>
      <vt:lpstr>Garamond</vt:lpstr>
      <vt:lpstr>Organic</vt:lpstr>
      <vt:lpstr>CAUV </vt:lpstr>
      <vt:lpstr>What is CAUV? </vt:lpstr>
      <vt:lpstr>Why apply for CAUV? </vt:lpstr>
      <vt:lpstr>How do I know if I qualify? </vt:lpstr>
      <vt:lpstr>What if my land is enrolled in a Federal land retirement or a Conservation program? </vt:lpstr>
      <vt:lpstr>What if someone else farms my property? </vt:lpstr>
      <vt:lpstr>When can I apply? </vt:lpstr>
      <vt:lpstr>Where do I go to apply for CAUV? </vt:lpstr>
      <vt:lpstr>How much will this reduce my taxes? </vt:lpstr>
      <vt:lpstr>What land use  qualifies to be on CAUV? </vt:lpstr>
      <vt:lpstr>For woodland do I need a forestry management plan? </vt:lpstr>
      <vt:lpstr>What if Oil &amp; Gas is being produced on my property?  </vt:lpstr>
      <vt:lpstr>What if I have a greenhouse? </vt:lpstr>
      <vt:lpstr>What happens if I sell my land? </vt:lpstr>
      <vt:lpstr>Do I need maps of my land? Where can I get them? </vt:lpstr>
      <vt:lpstr>PowerPoint Presentation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CAUV</dc:title>
  <dc:creator>Kirsten Zwick</dc:creator>
  <cp:lastModifiedBy>Crystal Conaway</cp:lastModifiedBy>
  <cp:revision>88</cp:revision>
  <cp:lastPrinted>2025-10-15T19:54:20Z</cp:lastPrinted>
  <dcterms:created xsi:type="dcterms:W3CDTF">2022-11-21T15:38:47Z</dcterms:created>
  <dcterms:modified xsi:type="dcterms:W3CDTF">2025-10-15T20:03:15Z</dcterms:modified>
</cp:coreProperties>
</file>